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91"/>
  </p:notesMasterIdLst>
  <p:handoutMasterIdLst>
    <p:handoutMasterId r:id="rId92"/>
  </p:handoutMasterIdLst>
  <p:sldIdLst>
    <p:sldId id="370" r:id="rId2"/>
    <p:sldId id="411" r:id="rId3"/>
    <p:sldId id="624" r:id="rId4"/>
    <p:sldId id="543" r:id="rId5"/>
    <p:sldId id="544" r:id="rId6"/>
    <p:sldId id="620" r:id="rId7"/>
    <p:sldId id="621" r:id="rId8"/>
    <p:sldId id="545" r:id="rId9"/>
    <p:sldId id="625" r:id="rId10"/>
    <p:sldId id="563" r:id="rId11"/>
    <p:sldId id="476" r:id="rId12"/>
    <p:sldId id="537" r:id="rId13"/>
    <p:sldId id="538" r:id="rId14"/>
    <p:sldId id="548" r:id="rId15"/>
    <p:sldId id="536" r:id="rId16"/>
    <p:sldId id="540" r:id="rId17"/>
    <p:sldId id="546" r:id="rId18"/>
    <p:sldId id="547" r:id="rId19"/>
    <p:sldId id="549" r:id="rId20"/>
    <p:sldId id="550" r:id="rId21"/>
    <p:sldId id="551" r:id="rId22"/>
    <p:sldId id="552" r:id="rId23"/>
    <p:sldId id="553" r:id="rId24"/>
    <p:sldId id="555" r:id="rId25"/>
    <p:sldId id="556" r:id="rId26"/>
    <p:sldId id="557" r:id="rId27"/>
    <p:sldId id="558" r:id="rId28"/>
    <p:sldId id="559" r:id="rId29"/>
    <p:sldId id="560" r:id="rId30"/>
    <p:sldId id="561" r:id="rId31"/>
    <p:sldId id="562" r:id="rId32"/>
    <p:sldId id="565" r:id="rId33"/>
    <p:sldId id="566" r:id="rId34"/>
    <p:sldId id="567" r:id="rId35"/>
    <p:sldId id="568" r:id="rId36"/>
    <p:sldId id="569" r:id="rId37"/>
    <p:sldId id="578" r:id="rId38"/>
    <p:sldId id="579" r:id="rId39"/>
    <p:sldId id="580" r:id="rId40"/>
    <p:sldId id="581" r:id="rId41"/>
    <p:sldId id="610" r:id="rId42"/>
    <p:sldId id="622" r:id="rId43"/>
    <p:sldId id="623" r:id="rId44"/>
    <p:sldId id="570" r:id="rId45"/>
    <p:sldId id="571" r:id="rId46"/>
    <p:sldId id="626" r:id="rId47"/>
    <p:sldId id="611" r:id="rId48"/>
    <p:sldId id="572" r:id="rId49"/>
    <p:sldId id="593" r:id="rId50"/>
    <p:sldId id="594" r:id="rId51"/>
    <p:sldId id="615" r:id="rId52"/>
    <p:sldId id="595" r:id="rId53"/>
    <p:sldId id="612" r:id="rId54"/>
    <p:sldId id="613" r:id="rId55"/>
    <p:sldId id="577" r:id="rId56"/>
    <p:sldId id="575" r:id="rId57"/>
    <p:sldId id="582" r:id="rId58"/>
    <p:sldId id="583" r:id="rId59"/>
    <p:sldId id="576" r:id="rId60"/>
    <p:sldId id="573" r:id="rId61"/>
    <p:sldId id="574" r:id="rId62"/>
    <p:sldId id="584" r:id="rId63"/>
    <p:sldId id="585" r:id="rId64"/>
    <p:sldId id="587" r:id="rId65"/>
    <p:sldId id="588" r:id="rId66"/>
    <p:sldId id="589" r:id="rId67"/>
    <p:sldId id="590" r:id="rId68"/>
    <p:sldId id="592" r:id="rId69"/>
    <p:sldId id="591" r:id="rId70"/>
    <p:sldId id="596" r:id="rId71"/>
    <p:sldId id="616" r:id="rId72"/>
    <p:sldId id="617" r:id="rId73"/>
    <p:sldId id="618" r:id="rId74"/>
    <p:sldId id="619" r:id="rId75"/>
    <p:sldId id="597" r:id="rId76"/>
    <p:sldId id="599" r:id="rId77"/>
    <p:sldId id="598" r:id="rId78"/>
    <p:sldId id="600" r:id="rId79"/>
    <p:sldId id="601" r:id="rId80"/>
    <p:sldId id="602" r:id="rId81"/>
    <p:sldId id="603" r:id="rId82"/>
    <p:sldId id="604" r:id="rId83"/>
    <p:sldId id="605" r:id="rId84"/>
    <p:sldId id="606" r:id="rId85"/>
    <p:sldId id="607" r:id="rId86"/>
    <p:sldId id="608" r:id="rId87"/>
    <p:sldId id="609" r:id="rId88"/>
    <p:sldId id="451" r:id="rId89"/>
    <p:sldId id="436" r:id="rId90"/>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4414" autoAdjust="0"/>
  </p:normalViewPr>
  <p:slideViewPr>
    <p:cSldViewPr>
      <p:cViewPr varScale="1">
        <p:scale>
          <a:sx n="74" d="100"/>
          <a:sy n="74" d="100"/>
        </p:scale>
        <p:origin x="1022" y="62"/>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3917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28743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134892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506469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extLst>
      <p:ext uri="{BB962C8B-B14F-4D97-AF65-F5344CB8AC3E}">
        <p14:creationId xmlns:p14="http://schemas.microsoft.com/office/powerpoint/2010/main" val="12703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extLst>
      <p:ext uri="{BB962C8B-B14F-4D97-AF65-F5344CB8AC3E}">
        <p14:creationId xmlns:p14="http://schemas.microsoft.com/office/powerpoint/2010/main" val="2698457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94325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mailto:31601390@stu.zucc.edu.c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14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19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752528" cy="415498"/>
          </a:xfrm>
          <a:prstGeom prst="rect">
            <a:avLst/>
          </a:prstGeom>
          <a:noFill/>
        </p:spPr>
        <p:txBody>
          <a:bodyPr wrap="square" rtlCol="0">
            <a:spAutoFit/>
          </a:bodyPr>
          <a:lstStyle/>
          <a:p>
            <a:r>
              <a:rPr lang="zh-CN" altLang="en-US" dirty="0" smtClean="0">
                <a:solidFill>
                  <a:srgbClr val="FF0000"/>
                </a:solidFill>
              </a:rPr>
              <a:t>写上甘特图的截图，明确标注里程碑</a:t>
            </a:r>
            <a:endParaRPr lang="zh-CN" altLang="en-US" dirty="0">
              <a:solidFill>
                <a:srgbClr val="FF0000"/>
              </a:solidFill>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45445" y="779981"/>
            <a:ext cx="8466455" cy="5868035"/>
          </a:xfrm>
          <a:prstGeom prst="rect">
            <a:avLst/>
          </a:prstGeom>
        </p:spPr>
      </p:pic>
      <p:sp>
        <p:nvSpPr>
          <p:cNvPr id="5" name="矩形 4"/>
          <p:cNvSpPr/>
          <p:nvPr/>
        </p:nvSpPr>
        <p:spPr>
          <a:xfrm>
            <a:off x="4871070" y="250550"/>
            <a:ext cx="2608406" cy="415498"/>
          </a:xfrm>
          <a:prstGeom prst="rect">
            <a:avLst/>
          </a:prstGeom>
        </p:spPr>
        <p:txBody>
          <a:bodyPr wrap="none">
            <a:spAutoFit/>
          </a:bodyPr>
          <a:lstStyle/>
          <a:p>
            <a:r>
              <a:rPr lang="zh-CN" altLang="en-US" dirty="0">
                <a:solidFill>
                  <a:srgbClr val="FF0000"/>
                </a:solidFill>
              </a:rPr>
              <a:t>详情见</a:t>
            </a:r>
            <a:r>
              <a:rPr lang="zh-CN" altLang="en-US" dirty="0" smtClean="0">
                <a:solidFill>
                  <a:srgbClr val="FF0000"/>
                </a:solidFill>
              </a:rPr>
              <a:t>甘特图（改）</a:t>
            </a:r>
            <a:endParaRPr lang="zh-CN" altLang="en-US" dirty="0">
              <a:solidFill>
                <a:srgbClr val="FF0000"/>
              </a:solidFill>
            </a:endParaRPr>
          </a:p>
        </p:txBody>
      </p:sp>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38123563"/>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u="none" strike="noStrike"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31601390@stu.zucc.edu.cn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47565605"/>
              </p:ext>
            </p:extLst>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79730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042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3872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3315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617584"/>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124612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36363031"/>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上</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后台</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90673774"/>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老师，侯宏仑老师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软件工程抓呢方面的</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教学老师</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，在软件工程领域有着</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对后台管理</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学生，对教学网站使用有丰富的用经验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09708" cy="502445"/>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学生代表需求确认</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03777"/>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extLst>
      <p:ext uri="{BB962C8B-B14F-4D97-AF65-F5344CB8AC3E}">
        <p14:creationId xmlns:p14="http://schemas.microsoft.com/office/powerpoint/2010/main" val="3353402924"/>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215158" y="3598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42850"/>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87166" y="3598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1666317892"/>
                    </a:ext>
                  </a:extLst>
                </a:gridCol>
                <a:gridCol w="1811535">
                  <a:extLst>
                    <a:ext uri="{9D8B030D-6E8A-4147-A177-3AD203B41FA5}">
                      <a16:colId xmlns:a16="http://schemas.microsoft.com/office/drawing/2014/main" val="4054348665"/>
                    </a:ext>
                  </a:extLst>
                </a:gridCol>
                <a:gridCol w="3355294">
                  <a:extLst>
                    <a:ext uri="{9D8B030D-6E8A-4147-A177-3AD203B41FA5}">
                      <a16:colId xmlns:a16="http://schemas.microsoft.com/office/drawing/2014/main"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extLst>
      <p:ext uri="{BB962C8B-B14F-4D97-AF65-F5344CB8AC3E}">
        <p14:creationId xmlns:p14="http://schemas.microsoft.com/office/powerpoint/2010/main" val="2012496929"/>
      </p:ext>
    </p:extLst>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extLst>
      <p:ext uri="{BB962C8B-B14F-4D97-AF65-F5344CB8AC3E}">
        <p14:creationId xmlns:p14="http://schemas.microsoft.com/office/powerpoint/2010/main" val="877802800"/>
      </p:ext>
    </p:extLst>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FF0000"/>
                </a:solidFill>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78582" y="2205658"/>
            <a:ext cx="5832648" cy="2672717"/>
          </a:xfrm>
          <a:prstGeom prst="rect">
            <a:avLst/>
          </a:prstGeom>
        </p:spPr>
      </p:pic>
      <p:sp>
        <p:nvSpPr>
          <p:cNvPr id="5" name="文本框 4"/>
          <p:cNvSpPr txBox="1"/>
          <p:nvPr/>
        </p:nvSpPr>
        <p:spPr>
          <a:xfrm>
            <a:off x="6815286" y="2061642"/>
            <a:ext cx="2877711" cy="415498"/>
          </a:xfrm>
          <a:prstGeom prst="rect">
            <a:avLst/>
          </a:prstGeom>
          <a:noFill/>
        </p:spPr>
        <p:txBody>
          <a:bodyPr wrap="none" rtlCol="0">
            <a:spAutoFit/>
          </a:bodyPr>
          <a:lstStyle/>
          <a:p>
            <a:r>
              <a:rPr lang="zh-CN" altLang="en-US" dirty="0" smtClean="0">
                <a:solidFill>
                  <a:srgbClr val="FF0000"/>
                </a:solidFill>
              </a:rPr>
              <a:t>截图后期文档提交邮箱</a:t>
            </a:r>
            <a:endParaRPr lang="zh-CN" altLang="en-US" dirty="0">
              <a:solidFill>
                <a:srgbClr val="FF0000"/>
              </a:solidFill>
            </a:endParaRP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本学期课程不涉及到代码实现和系统部署，所以未实现编写</a:t>
            </a:r>
            <a:r>
              <a:rPr lang="zh-CN" altLang="en-US" sz="2665" dirty="0" smtClean="0">
                <a:solidFill>
                  <a:srgbClr val="183A5D"/>
                </a:solidFill>
                <a:latin typeface="微软雅黑" panose="020B0503020204020204" pitchFamily="34" charset="-122"/>
                <a:ea typeface="微软雅黑" panose="020B0503020204020204" pitchFamily="34" charset="-122"/>
              </a:rPr>
              <a:t>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sz="3200" b="1" dirty="0">
                <a:solidFill>
                  <a:schemeClr val="bg1"/>
                </a:solidFill>
                <a:latin typeface="微软雅黑" panose="020B0503020204020204" pitchFamily="34" charset="-122"/>
                <a:ea typeface="微软雅黑" panose="020B0503020204020204" pitchFamily="34" charset="-122"/>
              </a:rPr>
              <a:t>分工</a:t>
            </a:r>
          </a:p>
        </p:txBody>
      </p:sp>
      <p:graphicFrame>
        <p:nvGraphicFramePr>
          <p:cNvPr id="4" name="表格 3"/>
          <p:cNvGraphicFramePr>
            <a:graphicFrameLocks noGrp="1"/>
          </p:cNvGraphicFramePr>
          <p:nvPr/>
        </p:nvGraphicFramePr>
        <p:xfrm>
          <a:off x="3070869" y="189434"/>
          <a:ext cx="8856984" cy="6497196"/>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638555">
                <a:tc>
                  <a:txBody>
                    <a:bodyPr/>
                    <a:lstStyle/>
                    <a:p>
                      <a:r>
                        <a:rPr lang="zh-CN" altLang="en-US" sz="2400" dirty="0"/>
                        <a:t>组员</a:t>
                      </a:r>
                    </a:p>
                  </a:txBody>
                  <a:tcPr/>
                </a:tc>
                <a:tc>
                  <a:txBody>
                    <a:bodyPr/>
                    <a:lstStyle/>
                    <a:p>
                      <a:r>
                        <a:rPr lang="zh-CN" altLang="en-US" sz="2400" dirty="0"/>
                        <a:t>工作内容</a:t>
                      </a:r>
                    </a:p>
                  </a:txBody>
                  <a:tcPr/>
                </a:tc>
                <a:tc>
                  <a:txBody>
                    <a:bodyPr/>
                    <a:lstStyle/>
                    <a:p>
                      <a:r>
                        <a:rPr lang="zh-CN" altLang="en-US" sz="2400" dirty="0"/>
                        <a:t>总评</a:t>
                      </a:r>
                    </a:p>
                  </a:txBody>
                  <a:tcPr/>
                </a:tc>
                <a:extLst>
                  <a:ext uri="{0D108BD9-81ED-4DB2-BD59-A6C34878D82A}">
                    <a16:rowId xmlns:a16="http://schemas.microsoft.com/office/drawing/2014/main" val="10000"/>
                  </a:ext>
                </a:extLst>
              </a:tr>
              <a:tr h="1420761">
                <a:tc>
                  <a:txBody>
                    <a:bodyPr/>
                    <a:lstStyle/>
                    <a:p>
                      <a:pPr algn="ctr"/>
                      <a:r>
                        <a:rPr lang="zh-CN" altLang="en-US" sz="2400" dirty="0"/>
                        <a:t>黄为波</a:t>
                      </a:r>
                    </a:p>
                  </a:txBody>
                  <a:tcPr/>
                </a:tc>
                <a:tc>
                  <a:txBody>
                    <a:bodyPr/>
                    <a:lstStyle/>
                    <a:p>
                      <a:r>
                        <a:rPr lang="zh-CN" altLang="en-US" sz="2400" dirty="0"/>
                        <a:t>甘特图</a:t>
                      </a:r>
                      <a:r>
                        <a:rPr lang="en-US" altLang="zh-CN" sz="2400" dirty="0"/>
                        <a:t>,wbs,</a:t>
                      </a:r>
                      <a:r>
                        <a:rPr lang="zh-CN" altLang="en-US" sz="2400" dirty="0"/>
                        <a:t> 需求工程项目计划书起草，完善可行性分析报告</a:t>
                      </a:r>
                    </a:p>
                  </a:txBody>
                  <a:tcPr/>
                </a:tc>
                <a:tc>
                  <a:txBody>
                    <a:bodyPr/>
                    <a:lstStyle/>
                    <a:p>
                      <a:pPr algn="ctr"/>
                      <a:r>
                        <a:rPr lang="en-US" altLang="zh-CN" sz="2400" dirty="0"/>
                        <a:t>97</a:t>
                      </a:r>
                      <a:endParaRPr lang="zh-CN" altLang="en-US" sz="2400" dirty="0"/>
                    </a:p>
                  </a:txBody>
                  <a:tcPr/>
                </a:tc>
                <a:extLst>
                  <a:ext uri="{0D108BD9-81ED-4DB2-BD59-A6C34878D82A}">
                    <a16:rowId xmlns:a16="http://schemas.microsoft.com/office/drawing/2014/main" val="10001"/>
                  </a:ext>
                </a:extLst>
              </a:tr>
              <a:tr h="1135207">
                <a:tc>
                  <a:txBody>
                    <a:bodyPr/>
                    <a:lstStyle/>
                    <a:p>
                      <a:pPr algn="ctr"/>
                      <a:r>
                        <a:rPr lang="zh-CN" altLang="en-US" sz="2400" dirty="0"/>
                        <a:t>江亮儒</a:t>
                      </a:r>
                    </a:p>
                  </a:txBody>
                  <a:tcPr/>
                </a:tc>
                <a:tc>
                  <a:txBody>
                    <a:bodyPr/>
                    <a:lstStyle/>
                    <a:p>
                      <a:r>
                        <a:rPr lang="zh-CN" altLang="en-US" sz="2400" dirty="0"/>
                        <a:t>可行性分析报告，</a:t>
                      </a:r>
                      <a:r>
                        <a:rPr lang="en-US" altLang="zh-CN" sz="2400" dirty="0"/>
                        <a:t>GIT</a:t>
                      </a:r>
                      <a:r>
                        <a:rPr lang="zh-CN" altLang="en-US" sz="2400" dirty="0"/>
                        <a:t>管理，支持条件，</a:t>
                      </a:r>
                    </a:p>
                  </a:txBody>
                  <a:tcPr/>
                </a:tc>
                <a:tc>
                  <a:txBody>
                    <a:bodyPr/>
                    <a:lstStyle/>
                    <a:p>
                      <a:pPr algn="ctr"/>
                      <a:r>
                        <a:rPr lang="en-US" altLang="zh-CN" sz="2400" dirty="0"/>
                        <a:t>96</a:t>
                      </a:r>
                      <a:endParaRPr lang="zh-CN" altLang="en-US" sz="2400" dirty="0"/>
                    </a:p>
                  </a:txBody>
                  <a:tcPr/>
                </a:tc>
                <a:extLst>
                  <a:ext uri="{0D108BD9-81ED-4DB2-BD59-A6C34878D82A}">
                    <a16:rowId xmlns:a16="http://schemas.microsoft.com/office/drawing/2014/main" val="10002"/>
                  </a:ext>
                </a:extLst>
              </a:tr>
              <a:tr h="978746">
                <a:tc>
                  <a:txBody>
                    <a:bodyPr/>
                    <a:lstStyle/>
                    <a:p>
                      <a:pPr algn="ctr"/>
                      <a:r>
                        <a:rPr lang="zh-CN" altLang="en-US" sz="2400" dirty="0"/>
                        <a:t>陈子卿</a:t>
                      </a:r>
                    </a:p>
                  </a:txBody>
                  <a:tcPr/>
                </a:tc>
                <a:tc>
                  <a:txBody>
                    <a:bodyPr/>
                    <a:lstStyle/>
                    <a:p>
                      <a:r>
                        <a:rPr lang="zh-CN" altLang="en-US" sz="2400"/>
                        <a:t>项目预算，成本管理，风险计划</a:t>
                      </a:r>
                    </a:p>
                  </a:txBody>
                  <a:tcPr/>
                </a:tc>
                <a:tc>
                  <a:txBody>
                    <a:bodyPr/>
                    <a:lstStyle/>
                    <a:p>
                      <a:pPr algn="ctr"/>
                      <a:r>
                        <a:rPr lang="en-US" altLang="zh-CN" sz="2400" dirty="0"/>
                        <a:t>95</a:t>
                      </a:r>
                      <a:endParaRPr lang="zh-CN" altLang="en-US" sz="2400" dirty="0"/>
                    </a:p>
                  </a:txBody>
                  <a:tcPr/>
                </a:tc>
                <a:extLst>
                  <a:ext uri="{0D108BD9-81ED-4DB2-BD59-A6C34878D82A}">
                    <a16:rowId xmlns:a16="http://schemas.microsoft.com/office/drawing/2014/main" val="10003"/>
                  </a:ext>
                </a:extLst>
              </a:tr>
              <a:tr h="1135207">
                <a:tc>
                  <a:txBody>
                    <a:bodyPr/>
                    <a:lstStyle/>
                    <a:p>
                      <a:pPr algn="ctr"/>
                      <a:r>
                        <a:rPr lang="zh-CN" altLang="en-US" sz="2400" dirty="0"/>
                        <a:t>蔡峰</a:t>
                      </a:r>
                    </a:p>
                  </a:txBody>
                  <a:tcPr/>
                </a:tc>
                <a:tc>
                  <a:txBody>
                    <a:bodyPr/>
                    <a:lstStyle/>
                    <a:p>
                      <a:r>
                        <a:rPr lang="en-US" altLang="zh-CN" sz="2400" dirty="0"/>
                        <a:t>OBS</a:t>
                      </a:r>
                      <a:r>
                        <a:rPr lang="zh-CN" altLang="en-US" sz="2400" dirty="0"/>
                        <a:t>，人力资源管理，沟通管理</a:t>
                      </a:r>
                    </a:p>
                  </a:txBody>
                  <a:tcPr/>
                </a:tc>
                <a:tc>
                  <a:txBody>
                    <a:bodyPr/>
                    <a:lstStyle/>
                    <a:p>
                      <a:pPr algn="ctr"/>
                      <a:r>
                        <a:rPr lang="en-US" altLang="zh-CN" sz="2400" dirty="0"/>
                        <a:t>94</a:t>
                      </a:r>
                      <a:endParaRPr lang="zh-CN" altLang="en-US" sz="2400" dirty="0"/>
                    </a:p>
                  </a:txBody>
                  <a:tcPr/>
                </a:tc>
                <a:extLst>
                  <a:ext uri="{0D108BD9-81ED-4DB2-BD59-A6C34878D82A}">
                    <a16:rowId xmlns:a16="http://schemas.microsoft.com/office/drawing/2014/main" val="10004"/>
                  </a:ext>
                </a:extLst>
              </a:tr>
              <a:tr h="1135207">
                <a:tc>
                  <a:txBody>
                    <a:bodyPr/>
                    <a:lstStyle/>
                    <a:p>
                      <a:pPr algn="ctr"/>
                      <a:r>
                        <a:rPr lang="zh-CN" altLang="en-US" sz="2400" dirty="0"/>
                        <a:t>苏雨豪</a:t>
                      </a:r>
                    </a:p>
                  </a:txBody>
                  <a:tcPr/>
                </a:tc>
                <a:tc>
                  <a:txBody>
                    <a:bodyPr/>
                    <a:lstStyle/>
                    <a:p>
                      <a:r>
                        <a:rPr lang="zh-CN" altLang="en-US" sz="2400" dirty="0"/>
                        <a:t>答辩</a:t>
                      </a:r>
                      <a:r>
                        <a:rPr lang="en-US" altLang="zh-CN" sz="2400" dirty="0"/>
                        <a:t>PPT</a:t>
                      </a:r>
                      <a:r>
                        <a:rPr lang="zh-CN" altLang="en-US" sz="2400" dirty="0"/>
                        <a:t>的制作，</a:t>
                      </a:r>
                      <a:r>
                        <a:rPr lang="en-US" altLang="zh-CN" sz="2400" dirty="0"/>
                        <a:t>wbs-</a:t>
                      </a:r>
                      <a:r>
                        <a:rPr lang="en-US" altLang="zh-CN" sz="2400" dirty="0" err="1"/>
                        <a:t>io</a:t>
                      </a:r>
                      <a:r>
                        <a:rPr lang="zh-CN" altLang="en-US" sz="2400" dirty="0"/>
                        <a:t>的制作，项目章程</a:t>
                      </a:r>
                    </a:p>
                  </a:txBody>
                  <a:tcPr/>
                </a:tc>
                <a:tc>
                  <a:txBody>
                    <a:bodyPr/>
                    <a:lstStyle/>
                    <a:p>
                      <a:pPr algn="ctr"/>
                      <a:r>
                        <a:rPr lang="en-US" altLang="zh-CN" sz="2400" dirty="0"/>
                        <a:t>93</a:t>
                      </a:r>
                      <a:endParaRPr lang="zh-CN" altLang="en-US" sz="2400"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51769"/>
      </p:ext>
    </p:extLst>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718</TotalTime>
  <Words>2790</Words>
  <Application>Microsoft Office PowerPoint</Application>
  <PresentationFormat>自定义</PresentationFormat>
  <Paragraphs>836</Paragraphs>
  <Slides>89</Slides>
  <Notes>65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508</cp:revision>
  <dcterms:created xsi:type="dcterms:W3CDTF">2015-04-23T03:04:00Z</dcterms:created>
  <dcterms:modified xsi:type="dcterms:W3CDTF">2019-01-15T12:05:49Z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